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65" r:id="rId2"/>
    <p:sldId id="295" r:id="rId3"/>
    <p:sldId id="332" r:id="rId4"/>
    <p:sldId id="312" r:id="rId5"/>
    <p:sldId id="339" r:id="rId6"/>
    <p:sldId id="324" r:id="rId7"/>
    <p:sldId id="341" r:id="rId8"/>
    <p:sldId id="342" r:id="rId9"/>
    <p:sldId id="345" r:id="rId10"/>
    <p:sldId id="338" r:id="rId11"/>
    <p:sldId id="331" r:id="rId12"/>
    <p:sldId id="320" r:id="rId13"/>
    <p:sldId id="347" r:id="rId14"/>
    <p:sldId id="305" r:id="rId15"/>
    <p:sldId id="346" r:id="rId16"/>
    <p:sldId id="335" r:id="rId17"/>
    <p:sldId id="336" r:id="rId18"/>
    <p:sldId id="337" r:id="rId19"/>
    <p:sldId id="261" r:id="rId20"/>
    <p:sldId id="289" r:id="rId21"/>
    <p:sldId id="309" r:id="rId22"/>
    <p:sldId id="344" r:id="rId23"/>
    <p:sldId id="333" r:id="rId24"/>
  </p:sldIdLst>
  <p:sldSz cx="12192000" cy="6858000"/>
  <p:notesSz cx="6858000" cy="9144000"/>
  <p:embeddedFontLst>
    <p:embeddedFont>
      <p:font typeface="나눔스퀘어 Bold" panose="020B0600000101010101" pitchFamily="50" charset="-127"/>
      <p:bold r:id="rId26"/>
    </p:embeddedFont>
    <p:embeddedFont>
      <p:font typeface="나눔스퀘어 Extra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50"/>
    <a:srgbClr val="98D728"/>
    <a:srgbClr val="D6DCE5"/>
    <a:srgbClr val="BFDDF8"/>
    <a:srgbClr val="9AE69A"/>
    <a:srgbClr val="FFFF99"/>
    <a:srgbClr val="FFFFFF"/>
    <a:srgbClr val="0F518E"/>
    <a:srgbClr val="FF99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62" y="7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1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2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ol70WbRs2c&amp;t=347s" TargetMode="External"/><Relationship Id="rId3" Type="http://schemas.openxmlformats.org/officeDocument/2006/relationships/hyperlink" Target="https://from2015.tistory.com/1025" TargetMode="External"/><Relationship Id="rId7" Type="http://schemas.openxmlformats.org/officeDocument/2006/relationships/hyperlink" Target="https://developer.nvidia.com/ko-kr/blog/%ED%8C%A8%EC%8A%A4-%ED%8A%B8%EB%A0%88%EC%9D%B4%EC%8B%B1%EC%9D%B4%EB%9E%80/" TargetMode="External"/><Relationship Id="rId2" Type="http://schemas.openxmlformats.org/officeDocument/2006/relationships/hyperlink" Target="https://www.youtube.com/watch?v=Vx2X-p3uM6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ncloud24.com/goods/marketplace/ha_double-take.php" TargetMode="External"/><Relationship Id="rId5" Type="http://schemas.openxmlformats.org/officeDocument/2006/relationships/hyperlink" Target="https://www.youtube.com/watch?v=Cj8kp11kQUA" TargetMode="External"/><Relationship Id="rId10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www.youtube.com/watch?v=8R1XFU8ecEM" TargetMode="External"/><Relationship Id="rId9" Type="http://schemas.openxmlformats.org/officeDocument/2006/relationships/hyperlink" Target="https://www.youtube.com/watch?v=XIuvo6OOzJ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259336" y="4918408"/>
            <a:ext cx="218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accent6"/>
                </a:solidFill>
                <a:latin typeface="+mj-ea"/>
                <a:ea typeface="+mj-ea"/>
              </a:rPr>
              <a:t>Professor.</a:t>
            </a:r>
            <a:r>
              <a:rPr lang="ko-KR" altLang="en-US" sz="2000">
                <a:solidFill>
                  <a:schemeClr val="accent6"/>
                </a:solidFill>
                <a:latin typeface="+mj-ea"/>
                <a:ea typeface="+mj-ea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338510"/>
              </p:ext>
            </p:extLst>
          </p:nvPr>
        </p:nvGraphicFramePr>
        <p:xfrm>
          <a:off x="883278" y="4069466"/>
          <a:ext cx="10799999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09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322411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681079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유사점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Battle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Field 4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지상전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공중전의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지역에 도달하면 점령되는 방식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기존의 싱글 플레이와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다른 사람들과 협동하며 즐길 수 있도록 </a:t>
                      </a:r>
                      <a:r>
                        <a:rPr lang="ko-KR" altLang="en-US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</a:t>
                      </a:r>
                      <a:r>
                        <a:rPr lang="en-US" altLang="ko-KR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플레이를 경험할 수 있도록 스테이지 형식으로 공중전 이후 지상전을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 of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Warplanes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미사일과 같은 특수 능력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전투기 모델을 선택하여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525" b="1"/>
          <a:stretch/>
        </p:blipFill>
        <p:spPr>
          <a:xfrm>
            <a:off x="1077241" y="1172464"/>
            <a:ext cx="4930621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88" y="1151623"/>
            <a:ext cx="4925842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1077241" y="3686568"/>
            <a:ext cx="4790761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445288" y="3695463"/>
            <a:ext cx="504474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유사 게임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환경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89CB2C69-3F71-E5A1-8586-3FB3F374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23" y="148696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, unity 3d, logo icon - Free download on Iconfinder">
            <a:extLst>
              <a:ext uri="{FF2B5EF4-FFF2-40B4-BE49-F238E27FC236}">
                <a16:creationId xmlns:a16="http://schemas.microsoft.com/office/drawing/2014/main" id="{0C5176AF-F223-1C3C-4786-9571AF37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6" y="4949451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B9D84-D9FA-BD5E-AEC3-C4D3DD5E7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05" y="1568804"/>
            <a:ext cx="1935302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DC556A-6FDF-D9AE-0069-F7C49DE75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73" y="3282938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CBE0CB-36FD-AE0C-1664-FDA3DE3EA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80" y="3211018"/>
            <a:ext cx="1080000" cy="1080000"/>
          </a:xfrm>
          <a:prstGeom prst="rect">
            <a:avLst/>
          </a:prstGeom>
        </p:spPr>
      </p:pic>
      <p:pic>
        <p:nvPicPr>
          <p:cNvPr id="1040" name="Picture 16" descr="GitHub (@github) / Twitter">
            <a:extLst>
              <a:ext uri="{FF2B5EF4-FFF2-40B4-BE49-F238E27FC236}">
                <a16:creationId xmlns:a16="http://schemas.microsoft.com/office/drawing/2014/main" id="{2FC30D44-5600-5063-CBE0-442B4133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57" y="487745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BD6D06E-65E9-B8CC-2890-53E52C652005}"/>
              </a:ext>
            </a:extLst>
          </p:cNvPr>
          <p:cNvSpPr/>
          <p:nvPr/>
        </p:nvSpPr>
        <p:spPr>
          <a:xfrm>
            <a:off x="811837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0C37A-79CA-DB6E-9A1C-15033DC05C2E}"/>
              </a:ext>
            </a:extLst>
          </p:cNvPr>
          <p:cNvSpPr txBox="1"/>
          <p:nvPr/>
        </p:nvSpPr>
        <p:spPr>
          <a:xfrm>
            <a:off x="3028629" y="1865965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DirectX 12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2552334-ED19-BF41-0616-DC3A1449754E}"/>
              </a:ext>
            </a:extLst>
          </p:cNvPr>
          <p:cNvSpPr/>
          <p:nvPr/>
        </p:nvSpPr>
        <p:spPr>
          <a:xfrm>
            <a:off x="6470359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01CD59A-F963-30F6-3FB6-F5D594DF2295}"/>
              </a:ext>
            </a:extLst>
          </p:cNvPr>
          <p:cNvSpPr/>
          <p:nvPr/>
        </p:nvSpPr>
        <p:spPr>
          <a:xfrm>
            <a:off x="8128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A547BAA-65C8-926C-FF51-B3F9DBE7B688}"/>
              </a:ext>
            </a:extLst>
          </p:cNvPr>
          <p:cNvSpPr/>
          <p:nvPr/>
        </p:nvSpPr>
        <p:spPr>
          <a:xfrm>
            <a:off x="64262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5FD091A-3D89-FBDB-3E1C-B1CBC1434E69}"/>
              </a:ext>
            </a:extLst>
          </p:cNvPr>
          <p:cNvSpPr/>
          <p:nvPr/>
        </p:nvSpPr>
        <p:spPr>
          <a:xfrm>
            <a:off x="6426200" y="4708034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0F1539B-EA66-4BBD-1430-2C3B46B75D7C}"/>
              </a:ext>
            </a:extLst>
          </p:cNvPr>
          <p:cNvSpPr/>
          <p:nvPr/>
        </p:nvSpPr>
        <p:spPr>
          <a:xfrm>
            <a:off x="811837" y="4706145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10568-01EE-7022-886B-CE6CB1F277E4}"/>
              </a:ext>
            </a:extLst>
          </p:cNvPr>
          <p:cNvSpPr txBox="1"/>
          <p:nvPr/>
        </p:nvSpPr>
        <p:spPr>
          <a:xfrm>
            <a:off x="7800907" y="1635132"/>
            <a:ext cx="3451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+mj-ea"/>
                <a:ea typeface="+mj-ea"/>
              </a:rPr>
              <a:t>Visual Studio </a:t>
            </a:r>
          </a:p>
          <a:p>
            <a:pPr algn="ctr"/>
            <a:r>
              <a:rPr lang="en-US" altLang="ko-KR" sz="3000" dirty="0">
                <a:latin typeface="+mj-ea"/>
                <a:ea typeface="+mj-ea"/>
              </a:rPr>
              <a:t>2022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08745-8CE0-8043-ED48-A41B435F538F}"/>
              </a:ext>
            </a:extLst>
          </p:cNvPr>
          <p:cNvSpPr txBox="1"/>
          <p:nvPr/>
        </p:nvSpPr>
        <p:spPr>
          <a:xfrm>
            <a:off x="3014474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3DS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54BF7E-207C-9506-9C2C-D1BA64D3E1C4}"/>
              </a:ext>
            </a:extLst>
          </p:cNvPr>
          <p:cNvSpPr txBox="1"/>
          <p:nvPr/>
        </p:nvSpPr>
        <p:spPr>
          <a:xfrm>
            <a:off x="8608857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Lua Script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9E0FA2-67D3-7051-F35B-EDC39FFF9822}"/>
              </a:ext>
            </a:extLst>
          </p:cNvPr>
          <p:cNvSpPr txBox="1"/>
          <p:nvPr/>
        </p:nvSpPr>
        <p:spPr>
          <a:xfrm>
            <a:off x="2995313" y="517534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Unity 3D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B840C3-9D4E-8CEC-B7A9-45526EF29732}"/>
              </a:ext>
            </a:extLst>
          </p:cNvPr>
          <p:cNvSpPr txBox="1"/>
          <p:nvPr/>
        </p:nvSpPr>
        <p:spPr>
          <a:xfrm>
            <a:off x="8942932" y="5140452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Git</a:t>
            </a:r>
            <a:endParaRPr lang="en-US" altLang="ko-KR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776177" y="1672491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이중화를 통한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HA(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고가용성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각 장애 상황에 대해서 후속조치가 되는 서버를 구현한다</a:t>
            </a:r>
            <a:r>
              <a:rPr kumimoji="0" lang="en-US" altLang="ko-KR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9F2B644-6004-08F3-A7EE-AF7A01A78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34195"/>
              </p:ext>
            </p:extLst>
          </p:nvPr>
        </p:nvGraphicFramePr>
        <p:xfrm>
          <a:off x="523374" y="3110163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538480" y="1663144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기존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서버를 릴레이 서버와 로직 서버로 분리한다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릴레이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Connection Pool 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역할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실제 게임 로직 관리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)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Active-Standby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구조로 이중화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서버군은 릴레이 서버 하나와 다수의 로직 서버로 구성되며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서버군도 이중화하여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SPOF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없도록 한다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주기적으로 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Actiive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서버와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Heartbeat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주고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받으며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서로 상태를 확인하고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서버간의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데이터를 동기화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다운되었을 경우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다운된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서버의 장애 이슈 처리와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복구가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4EBB5-12EF-5CE9-F1AE-6BD1F98C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6" y="1145725"/>
            <a:ext cx="3048264" cy="5464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6665048" y="6258154"/>
            <a:ext cx="374977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6&gt;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서버 이중화 도식화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2213023" cy="467354"/>
            <a:chOff x="832325" y="1253416"/>
            <a:chExt cx="2213023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181011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5107300" y="6227381"/>
            <a:ext cx="564355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 추적을 통한 실시간 그림자가 적용된 사례와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11415823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건물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 모든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오브젝트에 실시간 그림자를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범용 그림자 행렬을 이용하여 실시간 그림자를 계산해 보여준다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0E52E-7312-7D70-E5A3-88E15906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6" y="3429000"/>
            <a:ext cx="4061162" cy="31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639464" y="1663144"/>
            <a:ext cx="11024434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빛을 추적하기 위해 카메라에서 발사된 광선을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광선이라 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광선이 다른 물체에 닿지 않고 광원으로 도달하는 경우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간접광은 없다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판단하고 계산을 종료한다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 광원으로 도달하는 중 다른 물체에 닿을 경우 그림자에 가려지거나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반사와 굴절이 되는 과정을 판단하고 계산한다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그림자에 가려져서 생기는 그림자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반사로 생기는 반사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굴절하는 굴절 광선들을 생성한다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광선들로 계산하여 계산된 광선들이 물체에 부딪힘 없이 광원에 도달할 때까지 재귀적으로 위 과정을 반복한다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4B115B-6942-6A16-2160-0A71B08042CD}"/>
              </a:ext>
            </a:extLst>
          </p:cNvPr>
          <p:cNvGrpSpPr/>
          <p:nvPr/>
        </p:nvGrpSpPr>
        <p:grpSpPr>
          <a:xfrm>
            <a:off x="639464" y="1201479"/>
            <a:ext cx="2213023" cy="467354"/>
            <a:chOff x="832325" y="1253416"/>
            <a:chExt cx="2213023" cy="4673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3AE337-0230-B6E6-42D7-0316CEBF8E1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412F7-551A-B28D-E82A-1DDC1312D73C}"/>
                </a:ext>
              </a:extLst>
            </p:cNvPr>
            <p:cNvSpPr txBox="1"/>
            <p:nvPr/>
          </p:nvSpPr>
          <p:spPr>
            <a:xfrm>
              <a:off x="1235237" y="1259105"/>
              <a:ext cx="181011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8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5106166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김승환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C84EA-FE4D-17BF-8BB0-6BCF5DCB771A}"/>
              </a:ext>
            </a:extLst>
          </p:cNvPr>
          <p:cNvSpPr txBox="1"/>
          <p:nvPr/>
        </p:nvSpPr>
        <p:spPr>
          <a:xfrm>
            <a:off x="8862007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이세철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276123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자료구조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수학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1176123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허재성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4206166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++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서버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AA566-CCCF-B799-8FC5-9C85C57D03FF}"/>
              </a:ext>
            </a:extLst>
          </p:cNvPr>
          <p:cNvSpPr txBox="1"/>
          <p:nvPr/>
        </p:nvSpPr>
        <p:spPr>
          <a:xfrm>
            <a:off x="8136209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C++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</a:t>
            </a: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16D62C5-39A0-6AFB-D199-299BFCBE9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44218"/>
              </p:ext>
            </p:extLst>
          </p:nvPr>
        </p:nvGraphicFramePr>
        <p:xfrm>
          <a:off x="330200" y="1709097"/>
          <a:ext cx="11531601" cy="25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867">
                  <a:extLst>
                    <a:ext uri="{9D8B030D-6E8A-4147-A177-3AD203B41FA5}">
                      <a16:colId xmlns:a16="http://schemas.microsoft.com/office/drawing/2014/main" val="1902811771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3586284677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2455631517"/>
                    </a:ext>
                  </a:extLst>
                </a:gridCol>
              </a:tblGrid>
              <a:tr h="483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허재성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김승환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이세철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기획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57703"/>
                  </a:ext>
                </a:extLst>
              </a:tr>
              <a:tr h="182957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조명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그림자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텍스쳐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블렌딩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쉐이킹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빌보드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 적용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트레이싱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모든 서버 이중화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간 통신 및 동기화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헬기 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 시설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아군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물리적 움직임에 대한 로직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 능력 로직 설계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수치 로직 설계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9641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944FD3-8D29-3C07-8F9A-112209DD9BBD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83965-5FDC-4DA6-F418-F798F235BC89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8461EEA-180F-3ED9-5EF4-19705134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17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529643"/>
              </p:ext>
            </p:extLst>
          </p:nvPr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링킹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3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18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F5535D-D83E-0F73-3D1F-F1DE9462D826}"/>
              </a:ext>
            </a:extLst>
          </p:cNvPr>
          <p:cNvSpPr txBox="1"/>
          <p:nvPr/>
        </p:nvSpPr>
        <p:spPr>
          <a:xfrm>
            <a:off x="3275861" y="1662387"/>
            <a:ext cx="159873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9513890" y="1644188"/>
            <a:ext cx="250573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서버 이중화</a:t>
            </a:r>
            <a:endParaRPr lang="en-US" altLang="ko-KR" dirty="0"/>
          </a:p>
          <a:p>
            <a:r>
              <a:rPr lang="ko-KR" altLang="en-US"/>
              <a:t>실시간 그림자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022716" y="1009660"/>
            <a:ext cx="1702943" cy="646331"/>
            <a:chOff x="3641880" y="2097965"/>
            <a:chExt cx="1702943" cy="85546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소개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연구 목적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5244528" y="1009661"/>
            <a:ext cx="1702943" cy="646331"/>
            <a:chOff x="3641880" y="2103047"/>
            <a:chExt cx="1702943" cy="84529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유사 게임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9257996" y="984039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 분야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7244927" y="981171"/>
            <a:ext cx="1702943" cy="646331"/>
            <a:chOff x="3641880" y="2103047"/>
            <a:chExt cx="1702943" cy="8452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환경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4408753" y="3561945"/>
            <a:ext cx="1687247" cy="646331"/>
            <a:chOff x="3641880" y="2043890"/>
            <a:chExt cx="1687247" cy="9636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150151" y="2233864"/>
              <a:ext cx="1178976" cy="5965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1AFCA7C-BE93-E978-A7D1-97CF0150516D}"/>
              </a:ext>
            </a:extLst>
          </p:cNvPr>
          <p:cNvGrpSpPr/>
          <p:nvPr/>
        </p:nvGrpSpPr>
        <p:grpSpPr>
          <a:xfrm>
            <a:off x="7283517" y="3542091"/>
            <a:ext cx="1187516" cy="646331"/>
            <a:chOff x="3641880" y="2016067"/>
            <a:chExt cx="926027" cy="101925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8DC08B8-F9BC-2E1B-EEC2-B370620E7B3F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F64E1DE-6D29-ADA3-4879-661CF4718C7A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930796" y="4188422"/>
            <a:ext cx="10471426" cy="19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174249" y="3552018"/>
            <a:ext cx="1187516" cy="646331"/>
            <a:chOff x="3641880" y="2016067"/>
            <a:chExt cx="926027" cy="1019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9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부록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680930" y="3561945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준비 현황 및 역할 분담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605041"/>
            <a:ext cx="4959019" cy="2899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비행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https://www.youtube.com/watch?v=Vx2X-p3uM6A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맵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부위 별 손상 및 파괴 표시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://www.youtube.com/watch?v=8R1XFU8ecEM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1977425"/>
            <a:ext cx="495902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 도식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https://www.ncloud24.com/goods/marketplace/ha_double-take.php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https://developer.nvidia.com/ko-kr/blog/%ED%8C%A8%EC%8A%A4-%ED%8A%B8%EB%A0%88%EC%9D%B4%EC%8B%B1%EC%9D%B4%EB%9E%80/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https://www.youtube.com/watch?v=XIuvo6OOzJg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BBDAE1-5891-6E0D-6305-E74603A67FE2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3D6BA-03C5-4337-CB24-58761B13C4F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8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2A92DC7-3354-8B64-9ED8-D66CAF0D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5025962"/>
            <a:ext cx="10757915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점령 지역은 위 사진의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 처럼 위치를 알려준다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시점이 제공된다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7" y="4737175"/>
            <a:ext cx="2665785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4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E22355-64F9-F662-8CD8-B00E534E3F3D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FC055-CF5C-63AC-5836-6EF4F4FC17AE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5186199"/>
            <a:ext cx="1075791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시점으로 진행된다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8" y="4762546"/>
            <a:ext cx="250418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3707C-740B-287D-0F03-720F26FB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597D281-B221-8130-A794-DFC6A108E1CA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B91CF-771A-9BD5-2273-46BC92F3807B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95EF30-5968-42BE-5E7F-ED14C86AC23E}"/>
              </a:ext>
            </a:extLst>
          </p:cNvPr>
          <p:cNvSpPr txBox="1"/>
          <p:nvPr/>
        </p:nvSpPr>
        <p:spPr>
          <a:xfrm>
            <a:off x="639468" y="1082716"/>
            <a:ext cx="13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>
                <a:latin typeface="+mj-ea"/>
                <a:ea typeface="+mj-ea"/>
              </a:rPr>
              <a:t>조작 키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B8252-5EE3-AEBB-57EC-79FB3F91B1F6}"/>
              </a:ext>
            </a:extLst>
          </p:cNvPr>
          <p:cNvSpPr txBox="1"/>
          <p:nvPr/>
        </p:nvSpPr>
        <p:spPr>
          <a:xfrm>
            <a:off x="1111436" y="4888919"/>
            <a:ext cx="4478843" cy="1477328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)W/S: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 상승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)A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/A/S/D: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F2/F3: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카메라 전환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8DF4-CBB5-95C2-E860-2F24FD8724BF}"/>
              </a:ext>
            </a:extLst>
          </p:cNvPr>
          <p:cNvSpPr txBox="1"/>
          <p:nvPr/>
        </p:nvSpPr>
        <p:spPr>
          <a:xfrm>
            <a:off x="5788842" y="4882954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특수 능력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좌측 클릭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55D16-FEDD-2EE5-CF78-E390394D3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CD6782-972E-45BD-1156-F42FC4BD43F6}"/>
              </a:ext>
            </a:extLst>
          </p:cNvPr>
          <p:cNvSpPr txBox="1"/>
          <p:nvPr/>
        </p:nvSpPr>
        <p:spPr>
          <a:xfrm>
            <a:off x="720260" y="4536510"/>
            <a:ext cx="299060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E463-1F49-1D61-0FCA-7F36E2606EFC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1DDB4F-EF3D-0DEB-9D97-74D9A3788E35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453DCE-47EE-0F43-4865-8FF654A2E008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A03E5E5-6746-E3AD-54E0-BD8E2FA7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B60E992B-D70B-7635-DD98-10A5F3297537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31FD582-34EF-3D86-668A-D8385EA8260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873E810-3B4F-38B0-5926-FBEA464FEA54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29B982C-4A81-8A43-EFBF-B19BDC99C513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DEA6B0C-FA19-A0DE-88E3-3F2EC0BCA3ED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C1B9AC-6383-0000-ABD6-CD2FF1930A51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F720060-EC34-1F71-5808-E21D6F26FADF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EA838D7-4453-B89E-46F6-F35E65C3476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BCA6B8C-BC1E-87C1-4F5B-B961DB8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C4126-A9E5-A0B9-43D4-25007F656A12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B0705-CE96-5A2A-5810-30C85CEB3C87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8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목적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44F4C7-C8CC-650E-2A0D-FA4185738665}"/>
              </a:ext>
            </a:extLst>
          </p:cNvPr>
          <p:cNvGrpSpPr/>
          <p:nvPr/>
        </p:nvGrpSpPr>
        <p:grpSpPr>
          <a:xfrm>
            <a:off x="1416000" y="2070251"/>
            <a:ext cx="9360000" cy="3600000"/>
            <a:chOff x="1416000" y="1629000"/>
            <a:chExt cx="9360000" cy="36000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E5CD925-FB66-6D51-6F3A-A477DC70F6AE}"/>
                </a:ext>
              </a:extLst>
            </p:cNvPr>
            <p:cNvSpPr/>
            <p:nvPr/>
          </p:nvSpPr>
          <p:spPr>
            <a:xfrm>
              <a:off x="1416000" y="1629000"/>
              <a:ext cx="9360000" cy="3600000"/>
            </a:xfrm>
            <a:prstGeom prst="round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237129-BC3D-F0A4-8795-833175E4D727}"/>
                </a:ext>
              </a:extLst>
            </p:cNvPr>
            <p:cNvSpPr txBox="1"/>
            <p:nvPr/>
          </p:nvSpPr>
          <p:spPr>
            <a:xfrm>
              <a:off x="1776000" y="2120949"/>
              <a:ext cx="8640000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Direct3D 12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기반으로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3D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게임을 만들어 게임 제작 능력을</a:t>
              </a:r>
              <a:b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향상시킨다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멀티 게임을 제작함으로써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IOCP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활용해 서버를 구현하는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서버와 클라이언트 간의 협업을 위한 프레임워크를 설계함으로써 프로젝트를 효율적으로 관리하는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50675" y="5137038"/>
            <a:ext cx="12090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200" dirty="0"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즐길 수 있는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플레이어들과 함께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안에 적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처치하고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 지역을 점령하는 멀티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868675" y="4803763"/>
            <a:ext cx="64546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게임 화면 예시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(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Battle Field 4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1C0D4-4C97-8F08-970C-028D1F2A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75" y="1377076"/>
            <a:ext cx="6454648" cy="342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B22EE3-8D9F-A3A6-AB02-A8FE67E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839081"/>
            <a:ext cx="6105296" cy="406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/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스테이지 당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맵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스테이지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산악 지형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폐건물이 많은 평지 지형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약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500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오브젝트들이 존재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플레이어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헬기 기체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군인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총알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),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수류탄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미사일</a:t>
                </a:r>
                <a:endParaRPr lang="en-US" altLang="ko-KR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전투 시설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벙커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대공포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장애물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나무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폐건물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blipFill>
                <a:blip r:embed="rId3"/>
                <a:stretch>
                  <a:fillRect l="-1049" t="-846" b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2FB711-031D-C362-CB9D-041C2406B723}"/>
              </a:ext>
            </a:extLst>
          </p:cNvPr>
          <p:cNvSpPr txBox="1"/>
          <p:nvPr/>
        </p:nvSpPr>
        <p:spPr>
          <a:xfrm>
            <a:off x="776177" y="5901421"/>
            <a:ext cx="21534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2&gt; 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스테이지 맵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128323-6AC6-1192-BFE6-57199E1F5D28}"/>
              </a:ext>
            </a:extLst>
          </p:cNvPr>
          <p:cNvSpPr/>
          <p:nvPr/>
        </p:nvSpPr>
        <p:spPr>
          <a:xfrm rot="20018767">
            <a:off x="1702385" y="1950269"/>
            <a:ext cx="1279010" cy="767838"/>
          </a:xfrm>
          <a:prstGeom prst="ellipse">
            <a:avLst/>
          </a:prstGeom>
          <a:solidFill>
            <a:srgbClr val="FF5050">
              <a:alpha val="15686"/>
            </a:srgb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C3EAB-E926-7B83-D1F7-E7FA0D6A413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AB1-AC3D-C799-5286-DB447D8430F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ED2BE04-8AA1-B4A6-05C0-C8C01D7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0E35B9-AB3D-1786-28B9-91205D83EAD4}"/>
              </a:ext>
            </a:extLst>
          </p:cNvPr>
          <p:cNvSpPr/>
          <p:nvPr/>
        </p:nvSpPr>
        <p:spPr>
          <a:xfrm rot="18627461">
            <a:off x="5379157" y="4914588"/>
            <a:ext cx="1279010" cy="767838"/>
          </a:xfrm>
          <a:prstGeom prst="ellipse">
            <a:avLst/>
          </a:prstGeom>
          <a:solidFill>
            <a:schemeClr val="accent1">
              <a:lumMod val="60000"/>
              <a:lumOff val="40000"/>
              <a:alpha val="15686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리스폰</a:t>
            </a:r>
            <a:r>
              <a:rPr lang="ko-KR" altLang="en-US" dirty="0">
                <a:latin typeface="+mj-ea"/>
                <a:ea typeface="+mj-ea"/>
              </a:rPr>
              <a:t> 지역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EEA28-8AFE-A0C5-6203-F8D8CE299380}"/>
              </a:ext>
            </a:extLst>
          </p:cNvPr>
          <p:cNvSpPr txBox="1"/>
          <p:nvPr/>
        </p:nvSpPr>
        <p:spPr>
          <a:xfrm rot="19900838">
            <a:off x="1684396" y="2130330"/>
            <a:ext cx="131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rPr>
              <a:t>거점 지역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7D1074B-9147-7AB6-6897-E3C1554A81D0}"/>
              </a:ext>
            </a:extLst>
          </p:cNvPr>
          <p:cNvSpPr/>
          <p:nvPr/>
        </p:nvSpPr>
        <p:spPr>
          <a:xfrm>
            <a:off x="9325970" y="1674527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BA966A-1422-27EF-441A-F2C7D9D72208}"/>
              </a:ext>
            </a:extLst>
          </p:cNvPr>
          <p:cNvSpPr/>
          <p:nvPr/>
        </p:nvSpPr>
        <p:spPr>
          <a:xfrm>
            <a:off x="8965970" y="3754488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오브젝트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7D773-8CA6-D679-9C48-611279B58A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8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26393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46083F-FCE4-835D-D58E-5A74DBA400E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57FB-4578-171E-3368-0A3F8C673A3F}"/>
              </a:ext>
            </a:extLst>
          </p:cNvPr>
          <p:cNvSpPr txBox="1"/>
          <p:nvPr/>
        </p:nvSpPr>
        <p:spPr>
          <a:xfrm>
            <a:off x="560667" y="2133310"/>
            <a:ext cx="11552532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전 모든 플레이어는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 중 하나를 선택한다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외형에 따라 다른 특성과 능력을 가지고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내구도와 방어력이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자가 수리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속도가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부스터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spcAft>
                <a:spcPts val="1500"/>
              </a:spcAft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미사일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맵 곳곳에 적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등장한다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헬기들은 플레이어를 향해 전진하며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적 헬기를 모두 처치하고 거점 지역에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한 명의 플레이어가 거점 지역에 들어가 있을 시 점령 게이지가 차오르며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100%</a:t>
            </a: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도달하면 </a:t>
            </a:r>
            <a:r>
              <a:rPr lang="ko-KR" altLang="en-US" sz="21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CEF7EF-E6D5-0D95-9B52-27F6BE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49F37B-25B2-EFC4-E657-996BC1AE1F7E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859FBE-F905-60D3-A2F1-60315BD96538}"/>
              </a:ext>
            </a:extLst>
          </p:cNvPr>
          <p:cNvSpPr txBox="1"/>
          <p:nvPr/>
        </p:nvSpPr>
        <p:spPr>
          <a:xfrm>
            <a:off x="560667" y="1932677"/>
            <a:ext cx="11552532" cy="3065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부위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이루어져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프로펠러나 몸체가 파괴되거나 내구도가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되면 사망하고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 뒤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지역에서 부활한다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머리가 파괴되면 조준점이 사라지고 꼬리가 파괴되면 이동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속도가 감소하고 기체가 좌우로 더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플레이어가 사망 상태가 되면 게임이 오버된다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E44EA5-F8E2-761E-799A-E1C0223F1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4" t="7871" r="69931" b="38774"/>
          <a:stretch/>
        </p:blipFill>
        <p:spPr>
          <a:xfrm>
            <a:off x="8157197" y="1202022"/>
            <a:ext cx="785092" cy="1313727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27F9B-90AE-4C99-D882-D3529E264CA3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875B03-594D-4790-6083-4848FBFE7CF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C24A5-52C0-8EA3-91B5-07E9DE90326E}"/>
              </a:ext>
            </a:extLst>
          </p:cNvPr>
          <p:cNvSpPr txBox="1"/>
          <p:nvPr/>
        </p:nvSpPr>
        <p:spPr>
          <a:xfrm>
            <a:off x="8942289" y="2238750"/>
            <a:ext cx="268745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3&gt;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부위별 손상 및 파괴 표시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1363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AE52B-7067-B36D-4A9B-DD4DC82308B1}"/>
              </a:ext>
            </a:extLst>
          </p:cNvPr>
          <p:cNvSpPr txBox="1"/>
          <p:nvPr/>
        </p:nvSpPr>
        <p:spPr>
          <a:xfrm>
            <a:off x="560667" y="2111906"/>
            <a:ext cx="1155253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총과 수류탄을 사용한다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벙커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등의 적 전투 시설이 배치된다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전투 시설들은 플레이어를 향해 공격하며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전투 시설을 모두 파괴하고 거점 지역까지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스테이지와 동일한 방식으로 거점 점령 게이지가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도달하면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08D89F-6C3B-1CE6-5422-69BB1529015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4484</TotalTime>
  <Words>1716</Words>
  <Application>Microsoft Office PowerPoint</Application>
  <PresentationFormat>와이드스크린</PresentationFormat>
  <Paragraphs>341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</vt:lpstr>
      <vt:lpstr>맑은 고딕</vt:lpstr>
      <vt:lpstr>나눔스퀘어 Bold</vt:lpstr>
      <vt:lpstr>Cambria Math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79</cp:revision>
  <dcterms:created xsi:type="dcterms:W3CDTF">2021-02-14T00:18:03Z</dcterms:created>
  <dcterms:modified xsi:type="dcterms:W3CDTF">2022-12-05T14:38:06Z</dcterms:modified>
</cp:coreProperties>
</file>